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8" r:id="rId3"/>
    <p:sldId id="271" r:id="rId4"/>
    <p:sldId id="272" r:id="rId5"/>
    <p:sldId id="273" r:id="rId6"/>
    <p:sldId id="270" r:id="rId7"/>
    <p:sldId id="269" r:id="rId8"/>
    <p:sldId id="263" r:id="rId9"/>
    <p:sldId id="259" r:id="rId10"/>
    <p:sldId id="267" r:id="rId11"/>
    <p:sldId id="265" r:id="rId12"/>
    <p:sldId id="274" r:id="rId13"/>
    <p:sldId id="275" r:id="rId14"/>
    <p:sldId id="27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42" autoAdjust="0"/>
    <p:restoredTop sz="91579" autoAdjust="0"/>
  </p:normalViewPr>
  <p:slideViewPr>
    <p:cSldViewPr snapToGrid="0">
      <p:cViewPr varScale="1">
        <p:scale>
          <a:sx n="96" d="100"/>
          <a:sy n="96" d="100"/>
        </p:scale>
        <p:origin x="19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47457-C3EA-4CE0-A6FB-A58C0B7CE694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27099-8217-4D60-BE7A-77916873AA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5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Light is a requirement for photosynthesis and most plants obtain light through their leaves. The total leaf area or the product of the number of leaves and leaf area of a plant can be important for its growth and success.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7099-8217-4D60-BE7A-77916873AA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5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there was not a significant</a:t>
            </a:r>
            <a:r>
              <a:rPr lang="en-US" baseline="0" dirty="0"/>
              <a:t> different in plant size and number of stems between gaps and understory.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27099-8217-4D60-BE7A-77916873AA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2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99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88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04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91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20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2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12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9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7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3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31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8CF98-AFD8-479A-A515-6EDEE42CB9F9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D82B4-5B81-4158-B583-9389989AB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effects of light exposure on plant morphology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</a:t>
            </a:r>
            <a:r>
              <a:rPr lang="en-US" dirty="0" err="1"/>
              <a:t>Willson</a:t>
            </a:r>
            <a:r>
              <a:rPr lang="en-US" dirty="0"/>
              <a:t> </a:t>
            </a:r>
          </a:p>
          <a:p>
            <a:r>
              <a:rPr lang="en-US" dirty="0"/>
              <a:t>Florida State University, Tropical Behavioral Ecology 2019</a:t>
            </a:r>
          </a:p>
        </p:txBody>
      </p:sp>
    </p:spTree>
    <p:extLst>
      <p:ext uri="{BB962C8B-B14F-4D97-AF65-F5344CB8AC3E}">
        <p14:creationId xmlns:p14="http://schemas.microsoft.com/office/powerpoint/2010/main" val="3276871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01504" y="126596"/>
            <a:ext cx="6182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Plants in the understory have higher light-gathering power: Other factors associated with leaf number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29878" y="2606031"/>
            <a:ext cx="267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of stems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6329878" y="4710198"/>
            <a:ext cx="20340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Plant Height</a:t>
            </a:r>
          </a:p>
        </p:txBody>
      </p:sp>
      <p:sp>
        <p:nvSpPr>
          <p:cNvPr id="7" name="Rectangle 6"/>
          <p:cNvSpPr/>
          <p:nvPr/>
        </p:nvSpPr>
        <p:spPr>
          <a:xfrm>
            <a:off x="197244" y="3545058"/>
            <a:ext cx="24932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Number of leaves </a:t>
            </a:r>
          </a:p>
        </p:txBody>
      </p:sp>
      <p:cxnSp>
        <p:nvCxnSpPr>
          <p:cNvPr id="13" name="Straight Arrow Connector 12"/>
          <p:cNvCxnSpPr>
            <a:endCxn id="4" idx="1"/>
          </p:cNvCxnSpPr>
          <p:nvPr/>
        </p:nvCxnSpPr>
        <p:spPr>
          <a:xfrm>
            <a:off x="2542152" y="4118921"/>
            <a:ext cx="3787726" cy="82211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42152" y="2831123"/>
            <a:ext cx="3787726" cy="71393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52203">
            <a:off x="3096079" y="2850414"/>
            <a:ext cx="2694666" cy="25577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 rot="20922695">
            <a:off x="4584138" y="2353954"/>
            <a:ext cx="14497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/>
              <a:t>ρ</a:t>
            </a:r>
            <a:r>
              <a:rPr lang="en-US" sz="1600" dirty="0"/>
              <a:t>          p-value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5531">
            <a:off x="3171602" y="4153925"/>
            <a:ext cx="2694666" cy="2605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83037">
            <a:off x="4726945" y="3911466"/>
            <a:ext cx="1524132" cy="71329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976723" y="5616839"/>
            <a:ext cx="3639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Non-parametric Spearman’s Test  </a:t>
            </a:r>
          </a:p>
        </p:txBody>
      </p:sp>
      <p:sp>
        <p:nvSpPr>
          <p:cNvPr id="2" name="TextBox 1"/>
          <p:cNvSpPr txBox="1"/>
          <p:nvPr/>
        </p:nvSpPr>
        <p:spPr>
          <a:xfrm rot="21019651">
            <a:off x="3972954" y="3221033"/>
            <a:ext cx="164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60 plants </a:t>
            </a:r>
          </a:p>
        </p:txBody>
      </p:sp>
      <p:sp>
        <p:nvSpPr>
          <p:cNvPr id="3" name="TextBox 2"/>
          <p:cNvSpPr txBox="1"/>
          <p:nvPr/>
        </p:nvSpPr>
        <p:spPr>
          <a:xfrm rot="733064">
            <a:off x="3648445" y="4683214"/>
            <a:ext cx="157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60 plants </a:t>
            </a:r>
          </a:p>
        </p:txBody>
      </p:sp>
    </p:spTree>
    <p:extLst>
      <p:ext uri="{BB962C8B-B14F-4D97-AF65-F5344CB8AC3E}">
        <p14:creationId xmlns:p14="http://schemas.microsoft.com/office/powerpoint/2010/main" val="3027728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1821" y="126596"/>
            <a:ext cx="68921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H2 – Tradeoffs in leaf area and N leaves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68" y="1539273"/>
            <a:ext cx="4579856" cy="35351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5351" y="5878254"/>
            <a:ext cx="325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Spearman’s rho = 0.36, p = 0.004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9946" y="865260"/>
            <a:ext cx="8268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Plants with more leaves also had larger leaves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70809" y="5351899"/>
            <a:ext cx="14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60 plants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1520587" y="3122163"/>
            <a:ext cx="15287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/>
              <a:t>Avg_leaf_area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85892" y="4825545"/>
            <a:ext cx="15001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N_leaves </a:t>
            </a:r>
          </a:p>
        </p:txBody>
      </p:sp>
    </p:spTree>
    <p:extLst>
      <p:ext uri="{BB962C8B-B14F-4D97-AF65-F5344CB8AC3E}">
        <p14:creationId xmlns:p14="http://schemas.microsoft.com/office/powerpoint/2010/main" val="3781001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Differences in leaf power between gaps and understory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leaves was driving plant leaf power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No tradeoffs in leaf area and number of leaves</a:t>
            </a:r>
          </a:p>
        </p:txBody>
      </p:sp>
    </p:spTree>
    <p:extLst>
      <p:ext uri="{BB962C8B-B14F-4D97-AF65-F5344CB8AC3E}">
        <p14:creationId xmlns:p14="http://schemas.microsoft.com/office/powerpoint/2010/main" val="2761178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Acknowledgments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0624" y="2320131"/>
            <a:ext cx="5067760" cy="328612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Kevin Dixon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Emily Duval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6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6" y="1825625"/>
            <a:ext cx="6527007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1605" y="6211669"/>
            <a:ext cx="630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https://pixabay.com/illustrations/question-mark-note-duplicate-2110767/</a:t>
            </a:r>
          </a:p>
        </p:txBody>
      </p:sp>
    </p:spTree>
    <p:extLst>
      <p:ext uri="{BB962C8B-B14F-4D97-AF65-F5344CB8AC3E}">
        <p14:creationId xmlns:p14="http://schemas.microsoft.com/office/powerpoint/2010/main" val="25033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Plants need light for photosynthesis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2" y="2409740"/>
            <a:ext cx="4230806" cy="267661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409740"/>
            <a:ext cx="4353636" cy="2676611"/>
          </a:xfrm>
        </p:spPr>
      </p:pic>
      <p:sp>
        <p:nvSpPr>
          <p:cNvPr id="9" name="TextBox 8"/>
          <p:cNvSpPr txBox="1"/>
          <p:nvPr/>
        </p:nvSpPr>
        <p:spPr>
          <a:xfrm>
            <a:off x="5114423" y="5159071"/>
            <a:ext cx="3400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https://www.thegreenage.co.uk/tech/artificial-photosynthesis/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900" y="5180764"/>
            <a:ext cx="394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accent3"/>
                </a:solidFill>
              </a:rPr>
              <a:t>Wavebreakmedia</a:t>
            </a:r>
            <a:r>
              <a:rPr lang="en-US" dirty="0">
                <a:solidFill>
                  <a:schemeClr val="accent3"/>
                </a:solidFill>
              </a:rPr>
              <a:t> Ltd/</a:t>
            </a:r>
            <a:r>
              <a:rPr lang="en-US" dirty="0" err="1">
                <a:solidFill>
                  <a:schemeClr val="accent3"/>
                </a:solidFill>
              </a:rPr>
              <a:t>Wavebreak</a:t>
            </a:r>
            <a:r>
              <a:rPr lang="en-US" dirty="0">
                <a:solidFill>
                  <a:schemeClr val="accent3"/>
                </a:solidFill>
              </a:rPr>
              <a:t> Media/Getty Images</a:t>
            </a:r>
          </a:p>
        </p:txBody>
      </p:sp>
    </p:spTree>
    <p:extLst>
      <p:ext uri="{BB962C8B-B14F-4D97-AF65-F5344CB8AC3E}">
        <p14:creationId xmlns:p14="http://schemas.microsoft.com/office/powerpoint/2010/main" val="364485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Differences in gaps and understory that lead you to expect differences in plant morphology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29842" y="1601899"/>
            <a:ext cx="3868340" cy="823912"/>
          </a:xfrm>
        </p:spPr>
        <p:txBody>
          <a:bodyPr/>
          <a:lstStyle/>
          <a:p>
            <a:pPr algn="ctr"/>
            <a:r>
              <a:rPr lang="en-US" dirty="0"/>
              <a:t>Gap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Understory 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29150" y="2918619"/>
            <a:ext cx="3887788" cy="28575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410" y="5964071"/>
            <a:ext cx="3669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https://upload.wikimedia.org/wikipedia/commons/thumb/1/13/Treefall_gap_in_Institute_Woods.jpg/220px-Treefall_gap_in_Institute_Woods.jpg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3069" y="5947894"/>
            <a:ext cx="375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http://wikis.wheatonma.edu/rainforest/index.php?title=File:Understory_Palms_1.jpg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610436" y="2521252"/>
            <a:ext cx="2129051" cy="34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Question: How does light exposure from tree gaps affect plant morphology?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9" y="1860866"/>
            <a:ext cx="5254388" cy="3942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19619" y="5936776"/>
            <a:ext cx="540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>
                <a:solidFill>
                  <a:srgbClr val="E7E6E6">
                    <a:lumMod val="75000"/>
                  </a:srgbClr>
                </a:solidFill>
              </a:rPr>
              <a:t>https://phys.org/news/2011-05-trade-offs-deer-timber.html</a:t>
            </a:r>
            <a:endParaRPr lang="en-US" dirty="0">
              <a:solidFill>
                <a:srgbClr val="E7E6E6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28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site and focal organism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Isla Boca Brava, Panama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643" y="2716650"/>
            <a:ext cx="3868737" cy="2901552"/>
          </a:xfrm>
          <a:prstGeom prst="rect">
            <a:avLst/>
          </a:prstGeom>
        </p:spPr>
      </p:pic>
      <p:sp>
        <p:nvSpPr>
          <p:cNvPr id="13" name="Text Placeholder 12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/>
          <a:lstStyle/>
          <a:p>
            <a:r>
              <a:rPr lang="en-US" i="1" dirty="0"/>
              <a:t>Piper </a:t>
            </a:r>
            <a:r>
              <a:rPr lang="en-US" dirty="0"/>
              <a:t>sp.</a:t>
            </a:r>
            <a:endParaRPr lang="en-US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82898" y="2505075"/>
            <a:ext cx="3780291" cy="36845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9643" y="5829777"/>
            <a:ext cx="3521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http://www.quazoo.com/q/piper_hydrolapathum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2898" y="6189663"/>
            <a:ext cx="370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https://www.dominicalrealty.com/property/660/</a:t>
            </a:r>
          </a:p>
        </p:txBody>
      </p:sp>
    </p:spTree>
    <p:extLst>
      <p:ext uri="{BB962C8B-B14F-4D97-AF65-F5344CB8AC3E}">
        <p14:creationId xmlns:p14="http://schemas.microsoft.com/office/powerpoint/2010/main" val="42913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H1: Plants in the understory will have higher light-gathering power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1804989"/>
            <a:ext cx="6286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Leaf area 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1" y="3006726"/>
            <a:ext cx="3868737" cy="241145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2559" y="2391265"/>
            <a:ext cx="3680970" cy="615461"/>
          </a:xfrm>
        </p:spPr>
        <p:txBody>
          <a:bodyPr>
            <a:normAutofit fontScale="25000" lnSpcReduction="20000"/>
          </a:bodyPr>
          <a:lstStyle/>
          <a:p>
            <a:pPr algn="ctr">
              <a:lnSpc>
                <a:spcPct val="120000"/>
              </a:lnSpc>
            </a:pPr>
            <a:r>
              <a:rPr lang="en-US" sz="6400" dirty="0"/>
              <a:t>Number of leaves</a:t>
            </a:r>
          </a:p>
          <a:p>
            <a:pPr algn="ctr">
              <a:lnSpc>
                <a:spcPct val="120000"/>
              </a:lnSpc>
            </a:pPr>
            <a:r>
              <a:rPr lang="en-US" sz="6400" dirty="0"/>
              <a:t>Number of stems </a:t>
            </a:r>
          </a:p>
          <a:p>
            <a:pPr algn="ctr">
              <a:lnSpc>
                <a:spcPct val="120000"/>
              </a:lnSpc>
            </a:pPr>
            <a:r>
              <a:rPr lang="en-US" sz="6400" dirty="0"/>
              <a:t>Plant height </a:t>
            </a:r>
          </a:p>
          <a:p>
            <a:pPr algn="ctr"/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813173"/>
            <a:ext cx="3887788" cy="2798563"/>
          </a:xfrm>
        </p:spPr>
      </p:pic>
      <p:sp>
        <p:nvSpPr>
          <p:cNvPr id="10" name="TextBox 9"/>
          <p:cNvSpPr txBox="1"/>
          <p:nvPr/>
        </p:nvSpPr>
        <p:spPr>
          <a:xfrm>
            <a:off x="1429805" y="5561226"/>
            <a:ext cx="2268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= </a:t>
            </a:r>
            <a:r>
              <a:rPr lang="el-GR" sz="2800" dirty="0"/>
              <a:t>π</a:t>
            </a:r>
            <a:r>
              <a:rPr lang="en-US" sz="2800" dirty="0"/>
              <a:t> x r</a:t>
            </a:r>
            <a:r>
              <a:rPr lang="en-US" sz="2800" baseline="-25000" dirty="0"/>
              <a:t>1</a:t>
            </a:r>
            <a:r>
              <a:rPr lang="en-US" sz="2800" dirty="0"/>
              <a:t> x r</a:t>
            </a:r>
            <a:r>
              <a:rPr lang="en-US" sz="2800" baseline="-25000" dirty="0"/>
              <a:t>2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78169" y="608444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75000"/>
                  </a:schemeClr>
                </a:solidFill>
              </a:rPr>
              <a:t>http://calculator.swiftutors.com/area-of-an-ellipse-calculator.html</a:t>
            </a:r>
          </a:p>
        </p:txBody>
      </p:sp>
    </p:spTree>
    <p:extLst>
      <p:ext uri="{BB962C8B-B14F-4D97-AF65-F5344CB8AC3E}">
        <p14:creationId xmlns:p14="http://schemas.microsoft.com/office/powerpoint/2010/main" val="38356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267" y="1400505"/>
            <a:ext cx="5158567" cy="33336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1504" y="126596"/>
            <a:ext cx="6182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Plants in the understory have higher light-gathering power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343512" y="2616675"/>
            <a:ext cx="299787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Leaf power </a:t>
            </a:r>
          </a:p>
          <a:p>
            <a:pPr algn="ctr"/>
            <a:r>
              <a:rPr lang="en-US" dirty="0"/>
              <a:t>(avg. area x number of leaves)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8750" y="4968391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30 plant individuals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11917" y="4968391"/>
            <a:ext cx="24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= 30 plant individuals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71293" y="5569735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Wilcoxon Rank Sums Test: Z = 2.41725,  p-value = 0.0156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3845" y="4480781"/>
            <a:ext cx="56297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5" name="Rectangle 4"/>
          <p:cNvSpPr/>
          <p:nvPr/>
        </p:nvSpPr>
        <p:spPr>
          <a:xfrm>
            <a:off x="5425301" y="4480781"/>
            <a:ext cx="1236621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/>
              <a:t>Understory</a:t>
            </a:r>
          </a:p>
        </p:txBody>
      </p:sp>
    </p:spTree>
    <p:extLst>
      <p:ext uri="{BB962C8B-B14F-4D97-AF65-F5344CB8AC3E}">
        <p14:creationId xmlns:p14="http://schemas.microsoft.com/office/powerpoint/2010/main" val="38963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6656" y="770709"/>
            <a:ext cx="7439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Number of Leaves vs Site Type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368" y="1644103"/>
            <a:ext cx="5667512" cy="38059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30583" y="5146007"/>
            <a:ext cx="68800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Gap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5497" y="6238933"/>
            <a:ext cx="57474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Wilcoxon Rank Sums Test: Z = 2.66, p = 0.008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772873" y="3099597"/>
            <a:ext cx="138358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N_leaves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2075" y="5138691"/>
            <a:ext cx="186880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Understory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1793" y="5711953"/>
            <a:ext cx="156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30 plants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88401" y="5711953"/>
            <a:ext cx="2254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30 plants </a:t>
            </a:r>
          </a:p>
        </p:txBody>
      </p:sp>
    </p:spTree>
    <p:extLst>
      <p:ext uri="{BB962C8B-B14F-4D97-AF65-F5344CB8AC3E}">
        <p14:creationId xmlns:p14="http://schemas.microsoft.com/office/powerpoint/2010/main" val="2722330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7751</TotalTime>
  <Words>483</Words>
  <Application>Microsoft Macintosh PowerPoint</Application>
  <PresentationFormat>On-screen Show (4:3)</PresentationFormat>
  <Paragraphs>75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The effects of light exposure on plant morphology </vt:lpstr>
      <vt:lpstr>Plants need light for photosynthesis </vt:lpstr>
      <vt:lpstr>Differences in gaps and understory that lead you to expect differences in plant morphology </vt:lpstr>
      <vt:lpstr>Question: How does light exposure from tree gaps affect plant morphology?</vt:lpstr>
      <vt:lpstr>Study site and focal organism </vt:lpstr>
      <vt:lpstr>H1: Plants in the understory will have higher light-gathering power</vt:lpstr>
      <vt:lpstr>Data Collection </vt:lpstr>
      <vt:lpstr>PowerPoint Presentation</vt:lpstr>
      <vt:lpstr>PowerPoint Presentation</vt:lpstr>
      <vt:lpstr>PowerPoint Presentation</vt:lpstr>
      <vt:lpstr>PowerPoint Presentation</vt:lpstr>
      <vt:lpstr>Summary </vt:lpstr>
      <vt:lpstr>Acknowledgments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ehduval</dc:creator>
  <cp:lastModifiedBy>Matthew Willson</cp:lastModifiedBy>
  <cp:revision>58</cp:revision>
  <dcterms:created xsi:type="dcterms:W3CDTF">2019-06-02T21:45:54Z</dcterms:created>
  <dcterms:modified xsi:type="dcterms:W3CDTF">2019-12-10T16:34:54Z</dcterms:modified>
</cp:coreProperties>
</file>